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391"/>
    <p:restoredTop sz="94699"/>
  </p:normalViewPr>
  <p:slideViewPr>
    <p:cSldViewPr snapToGrid="0">
      <p:cViewPr varScale="1">
        <p:scale>
          <a:sx n="166" d="100"/>
          <a:sy n="166" d="100"/>
        </p:scale>
        <p:origin x="200" y="2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4E8B86-F563-4FFF-BBAB-2FA10EEFEF97}"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E6D0901-2D19-42E7-AE32-5BE2A9C9C1F7}">
      <dgm:prSet/>
      <dgm:spPr/>
      <dgm:t>
        <a:bodyPr/>
        <a:lstStyle/>
        <a:p>
          <a:r>
            <a:rPr lang="en-US" b="1"/>
            <a:t>Shift Toward Analytics</a:t>
          </a:r>
          <a:r>
            <a:rPr lang="en-US"/>
            <a:t>: Over time, my role increasingly focused on analytics work, as evidenced by the growing use of tools like Mode and a higher percentage of analytics activities compared to total work time.</a:t>
          </a:r>
        </a:p>
      </dgm:t>
    </dgm:pt>
    <dgm:pt modelId="{025C9A18-EABF-411E-8D05-D7BE1FAFC8D3}" type="parTrans" cxnId="{54D9D807-ED04-4FDD-87EA-4823EAE8ACA5}">
      <dgm:prSet/>
      <dgm:spPr/>
      <dgm:t>
        <a:bodyPr/>
        <a:lstStyle/>
        <a:p>
          <a:endParaRPr lang="en-US"/>
        </a:p>
      </dgm:t>
    </dgm:pt>
    <dgm:pt modelId="{E25ADF37-9AA7-4F59-85C8-050517B282CF}" type="sibTrans" cxnId="{54D9D807-ED04-4FDD-87EA-4823EAE8ACA5}">
      <dgm:prSet/>
      <dgm:spPr/>
      <dgm:t>
        <a:bodyPr/>
        <a:lstStyle/>
        <a:p>
          <a:endParaRPr lang="en-US"/>
        </a:p>
      </dgm:t>
    </dgm:pt>
    <dgm:pt modelId="{AAA53E1E-973B-45DF-BD47-6BA39E58D5F0}">
      <dgm:prSet/>
      <dgm:spPr/>
      <dgm:t>
        <a:bodyPr/>
        <a:lstStyle/>
        <a:p>
          <a:r>
            <a:rPr lang="en-US" dirty="0"/>
            <a:t>• </a:t>
          </a:r>
          <a:r>
            <a:rPr lang="en-US" b="1" dirty="0"/>
            <a:t>Application Usage Patterns</a:t>
          </a:r>
          <a:r>
            <a:rPr lang="en-US" dirty="0"/>
            <a:t>: Certain applications, such as Mode and Google Sheets, played a significant role in different phases of my work. The shift in application usage after January 2022 shows a clear transition in job responsibilities.</a:t>
          </a:r>
        </a:p>
      </dgm:t>
    </dgm:pt>
    <dgm:pt modelId="{EA510D60-E814-49F6-8800-3E60A64FA295}" type="parTrans" cxnId="{F6662B58-44FA-474D-8ABD-F2B03963DF32}">
      <dgm:prSet/>
      <dgm:spPr/>
      <dgm:t>
        <a:bodyPr/>
        <a:lstStyle/>
        <a:p>
          <a:endParaRPr lang="en-US"/>
        </a:p>
      </dgm:t>
    </dgm:pt>
    <dgm:pt modelId="{3ACD6995-CFF1-4E6D-A041-2DBAB90AB72F}" type="sibTrans" cxnId="{F6662B58-44FA-474D-8ABD-F2B03963DF32}">
      <dgm:prSet/>
      <dgm:spPr/>
      <dgm:t>
        <a:bodyPr/>
        <a:lstStyle/>
        <a:p>
          <a:endParaRPr lang="en-US"/>
        </a:p>
      </dgm:t>
    </dgm:pt>
    <dgm:pt modelId="{FF7A544D-9BD3-403E-9F8B-36DB93C362D7}">
      <dgm:prSet/>
      <dgm:spPr/>
      <dgm:t>
        <a:bodyPr/>
        <a:lstStyle/>
        <a:p>
          <a:r>
            <a:rPr lang="en-US" dirty="0"/>
            <a:t>• </a:t>
          </a:r>
          <a:r>
            <a:rPr lang="en-US" b="1" dirty="0"/>
            <a:t>Focus Work Distribution</a:t>
          </a:r>
          <a:r>
            <a:rPr lang="en-US" dirty="0"/>
            <a:t>: The heatmaps and stacked bar charts reveal how focus work was distributed throughout the years, highlighting key activity categories.</a:t>
          </a:r>
        </a:p>
      </dgm:t>
    </dgm:pt>
    <dgm:pt modelId="{4F67D0B6-86D0-4774-8982-7E80B3BFB5F1}" type="parTrans" cxnId="{24E498AD-5D24-4D2C-91F1-7629F42E28A6}">
      <dgm:prSet/>
      <dgm:spPr/>
      <dgm:t>
        <a:bodyPr/>
        <a:lstStyle/>
        <a:p>
          <a:endParaRPr lang="en-US"/>
        </a:p>
      </dgm:t>
    </dgm:pt>
    <dgm:pt modelId="{2332E29A-B226-42A1-AFAD-234DB8FCE04A}" type="sibTrans" cxnId="{24E498AD-5D24-4D2C-91F1-7629F42E28A6}">
      <dgm:prSet/>
      <dgm:spPr/>
      <dgm:t>
        <a:bodyPr/>
        <a:lstStyle/>
        <a:p>
          <a:endParaRPr lang="en-US"/>
        </a:p>
      </dgm:t>
    </dgm:pt>
    <dgm:pt modelId="{D15FD0B5-C22A-4C0B-941D-6ACB7481898A}">
      <dgm:prSet/>
      <dgm:spPr/>
      <dgm:t>
        <a:bodyPr/>
        <a:lstStyle/>
        <a:p>
          <a:r>
            <a:rPr lang="en-US"/>
            <a:t>• </a:t>
          </a:r>
          <a:r>
            <a:rPr lang="en-US" b="1"/>
            <a:t>Consistency in Productivity</a:t>
          </a:r>
          <a:r>
            <a:rPr lang="en-US"/>
            <a:t>: The consistent focus work trends and application usage over the four-year period underscore my ability to maintain productivity, even as job responsibilities shifted.</a:t>
          </a:r>
        </a:p>
      </dgm:t>
    </dgm:pt>
    <dgm:pt modelId="{0CD28A63-FAAB-4C6F-A843-1276E1E5179A}" type="parTrans" cxnId="{BB3C2E36-8B52-4AB5-B901-F7924EBEE316}">
      <dgm:prSet/>
      <dgm:spPr/>
      <dgm:t>
        <a:bodyPr/>
        <a:lstStyle/>
        <a:p>
          <a:endParaRPr lang="en-US"/>
        </a:p>
      </dgm:t>
    </dgm:pt>
    <dgm:pt modelId="{5F132859-C7DE-4493-95AA-9142238EDBA1}" type="sibTrans" cxnId="{BB3C2E36-8B52-4AB5-B901-F7924EBEE316}">
      <dgm:prSet/>
      <dgm:spPr/>
      <dgm:t>
        <a:bodyPr/>
        <a:lstStyle/>
        <a:p>
          <a:endParaRPr lang="en-US"/>
        </a:p>
      </dgm:t>
    </dgm:pt>
    <dgm:pt modelId="{DA8C74B0-95BE-43C9-9D92-793D7AE0F79C}" type="pres">
      <dgm:prSet presAssocID="{414E8B86-F563-4FFF-BBAB-2FA10EEFEF97}" presName="root" presStyleCnt="0">
        <dgm:presLayoutVars>
          <dgm:dir/>
          <dgm:resizeHandles val="exact"/>
        </dgm:presLayoutVars>
      </dgm:prSet>
      <dgm:spPr/>
    </dgm:pt>
    <dgm:pt modelId="{0D1445F9-064C-4D9F-B7AD-F9A4CB594E11}" type="pres">
      <dgm:prSet presAssocID="{7E6D0901-2D19-42E7-AE32-5BE2A9C9C1F7}" presName="compNode" presStyleCnt="0"/>
      <dgm:spPr/>
    </dgm:pt>
    <dgm:pt modelId="{6A0AFD02-8CAC-4F46-AC46-4B3F70D678A5}" type="pres">
      <dgm:prSet presAssocID="{7E6D0901-2D19-42E7-AE32-5BE2A9C9C1F7}" presName="bgRect" presStyleLbl="bgShp" presStyleIdx="0" presStyleCnt="4"/>
      <dgm:spPr/>
    </dgm:pt>
    <dgm:pt modelId="{A5734EB9-4000-41B8-8DC0-56193DAAFB9C}" type="pres">
      <dgm:prSet presAssocID="{7E6D0901-2D19-42E7-AE32-5BE2A9C9C1F7}"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D3705451-D06D-48E3-A2D2-00DBA0FCF729}" type="pres">
      <dgm:prSet presAssocID="{7E6D0901-2D19-42E7-AE32-5BE2A9C9C1F7}" presName="spaceRect" presStyleCnt="0"/>
      <dgm:spPr/>
    </dgm:pt>
    <dgm:pt modelId="{3C80CEB5-9EFA-4BA0-AB73-2225F99B9A11}" type="pres">
      <dgm:prSet presAssocID="{7E6D0901-2D19-42E7-AE32-5BE2A9C9C1F7}" presName="parTx" presStyleLbl="revTx" presStyleIdx="0" presStyleCnt="4">
        <dgm:presLayoutVars>
          <dgm:chMax val="0"/>
          <dgm:chPref val="0"/>
        </dgm:presLayoutVars>
      </dgm:prSet>
      <dgm:spPr/>
    </dgm:pt>
    <dgm:pt modelId="{46087BF7-2570-4DB5-980C-D7EE4A996DA0}" type="pres">
      <dgm:prSet presAssocID="{E25ADF37-9AA7-4F59-85C8-050517B282CF}" presName="sibTrans" presStyleCnt="0"/>
      <dgm:spPr/>
    </dgm:pt>
    <dgm:pt modelId="{584590F5-7EA7-4B49-9904-6AA0F1BFDE6F}" type="pres">
      <dgm:prSet presAssocID="{AAA53E1E-973B-45DF-BD47-6BA39E58D5F0}" presName="compNode" presStyleCnt="0"/>
      <dgm:spPr/>
    </dgm:pt>
    <dgm:pt modelId="{DD2ECEF9-43D2-4F5F-A18A-E3381D3F3F48}" type="pres">
      <dgm:prSet presAssocID="{AAA53E1E-973B-45DF-BD47-6BA39E58D5F0}" presName="bgRect" presStyleLbl="bgShp" presStyleIdx="1" presStyleCnt="4"/>
      <dgm:spPr/>
    </dgm:pt>
    <dgm:pt modelId="{75796021-D88D-4B8B-B9D7-12FBA257A77F}" type="pres">
      <dgm:prSet presAssocID="{AAA53E1E-973B-45DF-BD47-6BA39E58D5F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grammer"/>
        </a:ext>
      </dgm:extLst>
    </dgm:pt>
    <dgm:pt modelId="{4C604571-F614-4846-92C9-1BA86BAF76B0}" type="pres">
      <dgm:prSet presAssocID="{AAA53E1E-973B-45DF-BD47-6BA39E58D5F0}" presName="spaceRect" presStyleCnt="0"/>
      <dgm:spPr/>
    </dgm:pt>
    <dgm:pt modelId="{1B78E0FA-3330-4F5D-8C8D-9E6C464FD0A7}" type="pres">
      <dgm:prSet presAssocID="{AAA53E1E-973B-45DF-BD47-6BA39E58D5F0}" presName="parTx" presStyleLbl="revTx" presStyleIdx="1" presStyleCnt="4">
        <dgm:presLayoutVars>
          <dgm:chMax val="0"/>
          <dgm:chPref val="0"/>
        </dgm:presLayoutVars>
      </dgm:prSet>
      <dgm:spPr/>
    </dgm:pt>
    <dgm:pt modelId="{EADD3DE5-EC04-4D42-96ED-579A4C19A954}" type="pres">
      <dgm:prSet presAssocID="{3ACD6995-CFF1-4E6D-A041-2DBAB90AB72F}" presName="sibTrans" presStyleCnt="0"/>
      <dgm:spPr/>
    </dgm:pt>
    <dgm:pt modelId="{853F19EB-317F-4C7E-88BC-7BC02403CAF2}" type="pres">
      <dgm:prSet presAssocID="{FF7A544D-9BD3-403E-9F8B-36DB93C362D7}" presName="compNode" presStyleCnt="0"/>
      <dgm:spPr/>
    </dgm:pt>
    <dgm:pt modelId="{FFC6AA63-229A-4CCB-9A5F-7192D19C0676}" type="pres">
      <dgm:prSet presAssocID="{FF7A544D-9BD3-403E-9F8B-36DB93C362D7}" presName="bgRect" presStyleLbl="bgShp" presStyleIdx="2" presStyleCnt="4"/>
      <dgm:spPr/>
    </dgm:pt>
    <dgm:pt modelId="{9D241C7E-F154-4740-80B0-FEB68FAA91F4}" type="pres">
      <dgm:prSet presAssocID="{FF7A544D-9BD3-403E-9F8B-36DB93C362D7}"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F225418F-2249-4BB9-A998-6B82C9189027}" type="pres">
      <dgm:prSet presAssocID="{FF7A544D-9BD3-403E-9F8B-36DB93C362D7}" presName="spaceRect" presStyleCnt="0"/>
      <dgm:spPr/>
    </dgm:pt>
    <dgm:pt modelId="{9A504F77-CBF9-4131-B758-D372C93C3572}" type="pres">
      <dgm:prSet presAssocID="{FF7A544D-9BD3-403E-9F8B-36DB93C362D7}" presName="parTx" presStyleLbl="revTx" presStyleIdx="2" presStyleCnt="4">
        <dgm:presLayoutVars>
          <dgm:chMax val="0"/>
          <dgm:chPref val="0"/>
        </dgm:presLayoutVars>
      </dgm:prSet>
      <dgm:spPr/>
    </dgm:pt>
    <dgm:pt modelId="{6FD13E7D-5388-4941-B066-D3FB0E8C581C}" type="pres">
      <dgm:prSet presAssocID="{2332E29A-B226-42A1-AFAD-234DB8FCE04A}" presName="sibTrans" presStyleCnt="0"/>
      <dgm:spPr/>
    </dgm:pt>
    <dgm:pt modelId="{144CE738-BAD8-4E5F-A500-16517C6EC659}" type="pres">
      <dgm:prSet presAssocID="{D15FD0B5-C22A-4C0B-941D-6ACB7481898A}" presName="compNode" presStyleCnt="0"/>
      <dgm:spPr/>
    </dgm:pt>
    <dgm:pt modelId="{434D30DA-EEFE-49A2-9EB5-923C580F25BF}" type="pres">
      <dgm:prSet presAssocID="{D15FD0B5-C22A-4C0B-941D-6ACB7481898A}" presName="bgRect" presStyleLbl="bgShp" presStyleIdx="3" presStyleCnt="4"/>
      <dgm:spPr/>
    </dgm:pt>
    <dgm:pt modelId="{72BD546D-4C7D-41F3-ABC4-BD068FA5301F}" type="pres">
      <dgm:prSet presAssocID="{D15FD0B5-C22A-4C0B-941D-6ACB7481898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usiness Growth"/>
        </a:ext>
      </dgm:extLst>
    </dgm:pt>
    <dgm:pt modelId="{233A238A-790F-43ED-B8A1-0F574DB38A37}" type="pres">
      <dgm:prSet presAssocID="{D15FD0B5-C22A-4C0B-941D-6ACB7481898A}" presName="spaceRect" presStyleCnt="0"/>
      <dgm:spPr/>
    </dgm:pt>
    <dgm:pt modelId="{E02569A7-D2AF-4CD8-AC32-14B5E9B05573}" type="pres">
      <dgm:prSet presAssocID="{D15FD0B5-C22A-4C0B-941D-6ACB7481898A}" presName="parTx" presStyleLbl="revTx" presStyleIdx="3" presStyleCnt="4">
        <dgm:presLayoutVars>
          <dgm:chMax val="0"/>
          <dgm:chPref val="0"/>
        </dgm:presLayoutVars>
      </dgm:prSet>
      <dgm:spPr/>
    </dgm:pt>
  </dgm:ptLst>
  <dgm:cxnLst>
    <dgm:cxn modelId="{54D9D807-ED04-4FDD-87EA-4823EAE8ACA5}" srcId="{414E8B86-F563-4FFF-BBAB-2FA10EEFEF97}" destId="{7E6D0901-2D19-42E7-AE32-5BE2A9C9C1F7}" srcOrd="0" destOrd="0" parTransId="{025C9A18-EABF-411E-8D05-D7BE1FAFC8D3}" sibTransId="{E25ADF37-9AA7-4F59-85C8-050517B282CF}"/>
    <dgm:cxn modelId="{BB3C2E36-8B52-4AB5-B901-F7924EBEE316}" srcId="{414E8B86-F563-4FFF-BBAB-2FA10EEFEF97}" destId="{D15FD0B5-C22A-4C0B-941D-6ACB7481898A}" srcOrd="3" destOrd="0" parTransId="{0CD28A63-FAAB-4C6F-A843-1276E1E5179A}" sibTransId="{5F132859-C7DE-4493-95AA-9142238EDBA1}"/>
    <dgm:cxn modelId="{0720B94B-BC58-4DCE-A39A-B5EADAE7F4C6}" type="presOf" srcId="{AAA53E1E-973B-45DF-BD47-6BA39E58D5F0}" destId="{1B78E0FA-3330-4F5D-8C8D-9E6C464FD0A7}" srcOrd="0" destOrd="0" presId="urn:microsoft.com/office/officeart/2018/2/layout/IconVerticalSolidList"/>
    <dgm:cxn modelId="{F6662B58-44FA-474D-8ABD-F2B03963DF32}" srcId="{414E8B86-F563-4FFF-BBAB-2FA10EEFEF97}" destId="{AAA53E1E-973B-45DF-BD47-6BA39E58D5F0}" srcOrd="1" destOrd="0" parTransId="{EA510D60-E814-49F6-8800-3E60A64FA295}" sibTransId="{3ACD6995-CFF1-4E6D-A041-2DBAB90AB72F}"/>
    <dgm:cxn modelId="{24E498AD-5D24-4D2C-91F1-7629F42E28A6}" srcId="{414E8B86-F563-4FFF-BBAB-2FA10EEFEF97}" destId="{FF7A544D-9BD3-403E-9F8B-36DB93C362D7}" srcOrd="2" destOrd="0" parTransId="{4F67D0B6-86D0-4774-8982-7E80B3BFB5F1}" sibTransId="{2332E29A-B226-42A1-AFAD-234DB8FCE04A}"/>
    <dgm:cxn modelId="{0EB441C6-B0A7-4FB0-B8A4-CBF9456FEC90}" type="presOf" srcId="{414E8B86-F563-4FFF-BBAB-2FA10EEFEF97}" destId="{DA8C74B0-95BE-43C9-9D92-793D7AE0F79C}" srcOrd="0" destOrd="0" presId="urn:microsoft.com/office/officeart/2018/2/layout/IconVerticalSolidList"/>
    <dgm:cxn modelId="{ABEFC1CA-E3AC-48C0-87F3-723E4E243FE8}" type="presOf" srcId="{FF7A544D-9BD3-403E-9F8B-36DB93C362D7}" destId="{9A504F77-CBF9-4131-B758-D372C93C3572}" srcOrd="0" destOrd="0" presId="urn:microsoft.com/office/officeart/2018/2/layout/IconVerticalSolidList"/>
    <dgm:cxn modelId="{95B4E2CA-39D5-457A-BE05-46EC8E8DFE27}" type="presOf" srcId="{7E6D0901-2D19-42E7-AE32-5BE2A9C9C1F7}" destId="{3C80CEB5-9EFA-4BA0-AB73-2225F99B9A11}" srcOrd="0" destOrd="0" presId="urn:microsoft.com/office/officeart/2018/2/layout/IconVerticalSolidList"/>
    <dgm:cxn modelId="{F15D4FD4-3BB2-4295-9A1B-6A420495EB5B}" type="presOf" srcId="{D15FD0B5-C22A-4C0B-941D-6ACB7481898A}" destId="{E02569A7-D2AF-4CD8-AC32-14B5E9B05573}" srcOrd="0" destOrd="0" presId="urn:microsoft.com/office/officeart/2018/2/layout/IconVerticalSolidList"/>
    <dgm:cxn modelId="{8FA77775-DC28-4883-916D-002BC6ED9A72}" type="presParOf" srcId="{DA8C74B0-95BE-43C9-9D92-793D7AE0F79C}" destId="{0D1445F9-064C-4D9F-B7AD-F9A4CB594E11}" srcOrd="0" destOrd="0" presId="urn:microsoft.com/office/officeart/2018/2/layout/IconVerticalSolidList"/>
    <dgm:cxn modelId="{568DD4D1-D0B6-4B6C-B771-27E0152F4DA7}" type="presParOf" srcId="{0D1445F9-064C-4D9F-B7AD-F9A4CB594E11}" destId="{6A0AFD02-8CAC-4F46-AC46-4B3F70D678A5}" srcOrd="0" destOrd="0" presId="urn:microsoft.com/office/officeart/2018/2/layout/IconVerticalSolidList"/>
    <dgm:cxn modelId="{7F418A1F-AAC4-438B-88BC-C900E703C43B}" type="presParOf" srcId="{0D1445F9-064C-4D9F-B7AD-F9A4CB594E11}" destId="{A5734EB9-4000-41B8-8DC0-56193DAAFB9C}" srcOrd="1" destOrd="0" presId="urn:microsoft.com/office/officeart/2018/2/layout/IconVerticalSolidList"/>
    <dgm:cxn modelId="{0CD1BB41-BA24-457B-816A-A07F43EB62BD}" type="presParOf" srcId="{0D1445F9-064C-4D9F-B7AD-F9A4CB594E11}" destId="{D3705451-D06D-48E3-A2D2-00DBA0FCF729}" srcOrd="2" destOrd="0" presId="urn:microsoft.com/office/officeart/2018/2/layout/IconVerticalSolidList"/>
    <dgm:cxn modelId="{BCDD9264-CF60-46C5-ACD6-FAE9E254E21C}" type="presParOf" srcId="{0D1445F9-064C-4D9F-B7AD-F9A4CB594E11}" destId="{3C80CEB5-9EFA-4BA0-AB73-2225F99B9A11}" srcOrd="3" destOrd="0" presId="urn:microsoft.com/office/officeart/2018/2/layout/IconVerticalSolidList"/>
    <dgm:cxn modelId="{A5F2865D-F0A9-49B6-A3D2-F254DDBEAFBB}" type="presParOf" srcId="{DA8C74B0-95BE-43C9-9D92-793D7AE0F79C}" destId="{46087BF7-2570-4DB5-980C-D7EE4A996DA0}" srcOrd="1" destOrd="0" presId="urn:microsoft.com/office/officeart/2018/2/layout/IconVerticalSolidList"/>
    <dgm:cxn modelId="{9BD79A3F-3B73-4A07-866B-866DD0BCFAC8}" type="presParOf" srcId="{DA8C74B0-95BE-43C9-9D92-793D7AE0F79C}" destId="{584590F5-7EA7-4B49-9904-6AA0F1BFDE6F}" srcOrd="2" destOrd="0" presId="urn:microsoft.com/office/officeart/2018/2/layout/IconVerticalSolidList"/>
    <dgm:cxn modelId="{5C5FE393-F08B-4260-B46C-D0B8BF3955E7}" type="presParOf" srcId="{584590F5-7EA7-4B49-9904-6AA0F1BFDE6F}" destId="{DD2ECEF9-43D2-4F5F-A18A-E3381D3F3F48}" srcOrd="0" destOrd="0" presId="urn:microsoft.com/office/officeart/2018/2/layout/IconVerticalSolidList"/>
    <dgm:cxn modelId="{F08EF341-91FC-44BC-AF98-6E506AA531FE}" type="presParOf" srcId="{584590F5-7EA7-4B49-9904-6AA0F1BFDE6F}" destId="{75796021-D88D-4B8B-B9D7-12FBA257A77F}" srcOrd="1" destOrd="0" presId="urn:microsoft.com/office/officeart/2018/2/layout/IconVerticalSolidList"/>
    <dgm:cxn modelId="{2BA9EB61-E925-44AD-9B2A-7A1E96BE6247}" type="presParOf" srcId="{584590F5-7EA7-4B49-9904-6AA0F1BFDE6F}" destId="{4C604571-F614-4846-92C9-1BA86BAF76B0}" srcOrd="2" destOrd="0" presId="urn:microsoft.com/office/officeart/2018/2/layout/IconVerticalSolidList"/>
    <dgm:cxn modelId="{1A17F1BD-8F85-48A2-9BD0-1B3CB00E7AC8}" type="presParOf" srcId="{584590F5-7EA7-4B49-9904-6AA0F1BFDE6F}" destId="{1B78E0FA-3330-4F5D-8C8D-9E6C464FD0A7}" srcOrd="3" destOrd="0" presId="urn:microsoft.com/office/officeart/2018/2/layout/IconVerticalSolidList"/>
    <dgm:cxn modelId="{11EB468F-BA18-493D-860F-FF72DF45CB8B}" type="presParOf" srcId="{DA8C74B0-95BE-43C9-9D92-793D7AE0F79C}" destId="{EADD3DE5-EC04-4D42-96ED-579A4C19A954}" srcOrd="3" destOrd="0" presId="urn:microsoft.com/office/officeart/2018/2/layout/IconVerticalSolidList"/>
    <dgm:cxn modelId="{F94A939F-2F39-44D7-A860-AAE889960197}" type="presParOf" srcId="{DA8C74B0-95BE-43C9-9D92-793D7AE0F79C}" destId="{853F19EB-317F-4C7E-88BC-7BC02403CAF2}" srcOrd="4" destOrd="0" presId="urn:microsoft.com/office/officeart/2018/2/layout/IconVerticalSolidList"/>
    <dgm:cxn modelId="{A64E9085-7721-4249-A8F7-8B374B7D5DAF}" type="presParOf" srcId="{853F19EB-317F-4C7E-88BC-7BC02403CAF2}" destId="{FFC6AA63-229A-4CCB-9A5F-7192D19C0676}" srcOrd="0" destOrd="0" presId="urn:microsoft.com/office/officeart/2018/2/layout/IconVerticalSolidList"/>
    <dgm:cxn modelId="{10331491-E0EE-4840-9A4B-F150FB371AF9}" type="presParOf" srcId="{853F19EB-317F-4C7E-88BC-7BC02403CAF2}" destId="{9D241C7E-F154-4740-80B0-FEB68FAA91F4}" srcOrd="1" destOrd="0" presId="urn:microsoft.com/office/officeart/2018/2/layout/IconVerticalSolidList"/>
    <dgm:cxn modelId="{C4CFBE6B-E1FA-44F9-8CC9-7089E12EA019}" type="presParOf" srcId="{853F19EB-317F-4C7E-88BC-7BC02403CAF2}" destId="{F225418F-2249-4BB9-A998-6B82C9189027}" srcOrd="2" destOrd="0" presId="urn:microsoft.com/office/officeart/2018/2/layout/IconVerticalSolidList"/>
    <dgm:cxn modelId="{BA38409C-BFC9-4A31-9711-E504B5F78073}" type="presParOf" srcId="{853F19EB-317F-4C7E-88BC-7BC02403CAF2}" destId="{9A504F77-CBF9-4131-B758-D372C93C3572}" srcOrd="3" destOrd="0" presId="urn:microsoft.com/office/officeart/2018/2/layout/IconVerticalSolidList"/>
    <dgm:cxn modelId="{C5C4DFD6-C816-42FE-8F62-EE2781E12457}" type="presParOf" srcId="{DA8C74B0-95BE-43C9-9D92-793D7AE0F79C}" destId="{6FD13E7D-5388-4941-B066-D3FB0E8C581C}" srcOrd="5" destOrd="0" presId="urn:microsoft.com/office/officeart/2018/2/layout/IconVerticalSolidList"/>
    <dgm:cxn modelId="{F7440CB7-5BDB-47B4-95B9-2BB7252F9DDF}" type="presParOf" srcId="{DA8C74B0-95BE-43C9-9D92-793D7AE0F79C}" destId="{144CE738-BAD8-4E5F-A500-16517C6EC659}" srcOrd="6" destOrd="0" presId="urn:microsoft.com/office/officeart/2018/2/layout/IconVerticalSolidList"/>
    <dgm:cxn modelId="{24FAE32F-DE71-4144-B857-179FDD67F2C2}" type="presParOf" srcId="{144CE738-BAD8-4E5F-A500-16517C6EC659}" destId="{434D30DA-EEFE-49A2-9EB5-923C580F25BF}" srcOrd="0" destOrd="0" presId="urn:microsoft.com/office/officeart/2018/2/layout/IconVerticalSolidList"/>
    <dgm:cxn modelId="{12B37E8A-8DAB-4F9F-9E29-1FCB62570036}" type="presParOf" srcId="{144CE738-BAD8-4E5F-A500-16517C6EC659}" destId="{72BD546D-4C7D-41F3-ABC4-BD068FA5301F}" srcOrd="1" destOrd="0" presId="urn:microsoft.com/office/officeart/2018/2/layout/IconVerticalSolidList"/>
    <dgm:cxn modelId="{09474090-512E-4C94-9EC5-71DA4F6AE019}" type="presParOf" srcId="{144CE738-BAD8-4E5F-A500-16517C6EC659}" destId="{233A238A-790F-43ED-B8A1-0F574DB38A37}" srcOrd="2" destOrd="0" presId="urn:microsoft.com/office/officeart/2018/2/layout/IconVerticalSolidList"/>
    <dgm:cxn modelId="{D357900C-373D-4360-9AD2-5A810B536DA4}" type="presParOf" srcId="{144CE738-BAD8-4E5F-A500-16517C6EC659}" destId="{E02569A7-D2AF-4CD8-AC32-14B5E9B05573}"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0AFD02-8CAC-4F46-AC46-4B3F70D678A5}">
      <dsp:nvSpPr>
        <dsp:cNvPr id="0" name=""/>
        <dsp:cNvSpPr/>
      </dsp:nvSpPr>
      <dsp:spPr>
        <a:xfrm>
          <a:off x="0" y="1912"/>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734EB9-4000-41B8-8DC0-56193DAAFB9C}">
      <dsp:nvSpPr>
        <dsp:cNvPr id="0" name=""/>
        <dsp:cNvSpPr/>
      </dsp:nvSpPr>
      <dsp:spPr>
        <a:xfrm>
          <a:off x="293144" y="219953"/>
          <a:ext cx="532990" cy="53299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C80CEB5-9EFA-4BA0-AB73-2225F99B9A11}">
      <dsp:nvSpPr>
        <dsp:cNvPr id="0" name=""/>
        <dsp:cNvSpPr/>
      </dsp:nvSpPr>
      <dsp:spPr>
        <a:xfrm>
          <a:off x="1119280" y="1912"/>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b="1" kern="1200"/>
            <a:t>Shift Toward Analytics</a:t>
          </a:r>
          <a:r>
            <a:rPr lang="en-US" sz="1500" kern="1200"/>
            <a:t>: Over time, my role increasingly focused on analytics work, as evidenced by the growing use of tools like Mode and a higher percentage of analytics activities compared to total work time.</a:t>
          </a:r>
        </a:p>
      </dsp:txBody>
      <dsp:txXfrm>
        <a:off x="1119280" y="1912"/>
        <a:ext cx="5564094" cy="969073"/>
      </dsp:txXfrm>
    </dsp:sp>
    <dsp:sp modelId="{DD2ECEF9-43D2-4F5F-A18A-E3381D3F3F48}">
      <dsp:nvSpPr>
        <dsp:cNvPr id="0" name=""/>
        <dsp:cNvSpPr/>
      </dsp:nvSpPr>
      <dsp:spPr>
        <a:xfrm>
          <a:off x="0" y="1213254"/>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796021-D88D-4B8B-B9D7-12FBA257A77F}">
      <dsp:nvSpPr>
        <dsp:cNvPr id="0" name=""/>
        <dsp:cNvSpPr/>
      </dsp:nvSpPr>
      <dsp:spPr>
        <a:xfrm>
          <a:off x="293144" y="1431296"/>
          <a:ext cx="532990" cy="53299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B78E0FA-3330-4F5D-8C8D-9E6C464FD0A7}">
      <dsp:nvSpPr>
        <dsp:cNvPr id="0" name=""/>
        <dsp:cNvSpPr/>
      </dsp:nvSpPr>
      <dsp:spPr>
        <a:xfrm>
          <a:off x="1119280" y="1213254"/>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kern="1200" dirty="0"/>
            <a:t>• </a:t>
          </a:r>
          <a:r>
            <a:rPr lang="en-US" sz="1500" b="1" kern="1200" dirty="0"/>
            <a:t>Application Usage Patterns</a:t>
          </a:r>
          <a:r>
            <a:rPr lang="en-US" sz="1500" kern="1200" dirty="0"/>
            <a:t>: Certain applications, such as Mode and Google Sheets, played a significant role in different phases of my work. The shift in application usage after January 2022 shows a clear transition in job responsibilities.</a:t>
          </a:r>
        </a:p>
      </dsp:txBody>
      <dsp:txXfrm>
        <a:off x="1119280" y="1213254"/>
        <a:ext cx="5564094" cy="969073"/>
      </dsp:txXfrm>
    </dsp:sp>
    <dsp:sp modelId="{FFC6AA63-229A-4CCB-9A5F-7192D19C0676}">
      <dsp:nvSpPr>
        <dsp:cNvPr id="0" name=""/>
        <dsp:cNvSpPr/>
      </dsp:nvSpPr>
      <dsp:spPr>
        <a:xfrm>
          <a:off x="0" y="2424596"/>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D241C7E-F154-4740-80B0-FEB68FAA91F4}">
      <dsp:nvSpPr>
        <dsp:cNvPr id="0" name=""/>
        <dsp:cNvSpPr/>
      </dsp:nvSpPr>
      <dsp:spPr>
        <a:xfrm>
          <a:off x="293144" y="2642638"/>
          <a:ext cx="532990" cy="53299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A504F77-CBF9-4131-B758-D372C93C3572}">
      <dsp:nvSpPr>
        <dsp:cNvPr id="0" name=""/>
        <dsp:cNvSpPr/>
      </dsp:nvSpPr>
      <dsp:spPr>
        <a:xfrm>
          <a:off x="1119280" y="2424596"/>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kern="1200" dirty="0"/>
            <a:t>• </a:t>
          </a:r>
          <a:r>
            <a:rPr lang="en-US" sz="1500" b="1" kern="1200" dirty="0"/>
            <a:t>Focus Work Distribution</a:t>
          </a:r>
          <a:r>
            <a:rPr lang="en-US" sz="1500" kern="1200" dirty="0"/>
            <a:t>: The heatmaps and stacked bar charts reveal how focus work was distributed throughout the years, highlighting key activity categories.</a:t>
          </a:r>
        </a:p>
      </dsp:txBody>
      <dsp:txXfrm>
        <a:off x="1119280" y="2424596"/>
        <a:ext cx="5564094" cy="969073"/>
      </dsp:txXfrm>
    </dsp:sp>
    <dsp:sp modelId="{434D30DA-EEFE-49A2-9EB5-923C580F25BF}">
      <dsp:nvSpPr>
        <dsp:cNvPr id="0" name=""/>
        <dsp:cNvSpPr/>
      </dsp:nvSpPr>
      <dsp:spPr>
        <a:xfrm>
          <a:off x="0" y="3635939"/>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2BD546D-4C7D-41F3-ABC4-BD068FA5301F}">
      <dsp:nvSpPr>
        <dsp:cNvPr id="0" name=""/>
        <dsp:cNvSpPr/>
      </dsp:nvSpPr>
      <dsp:spPr>
        <a:xfrm>
          <a:off x="293144" y="3853980"/>
          <a:ext cx="532990" cy="53299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2569A7-D2AF-4CD8-AC32-14B5E9B05573}">
      <dsp:nvSpPr>
        <dsp:cNvPr id="0" name=""/>
        <dsp:cNvSpPr/>
      </dsp:nvSpPr>
      <dsp:spPr>
        <a:xfrm>
          <a:off x="1119280" y="3635939"/>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kern="1200"/>
            <a:t>• </a:t>
          </a:r>
          <a:r>
            <a:rPr lang="en-US" sz="1500" b="1" kern="1200"/>
            <a:t>Consistency in Productivity</a:t>
          </a:r>
          <a:r>
            <a:rPr lang="en-US" sz="1500" kern="1200"/>
            <a:t>: The consistent focus work trends and application usage over the four-year period underscore my ability to maintain productivity, even as job responsibilities shifted.</a:t>
          </a:r>
        </a:p>
      </dsp:txBody>
      <dsp:txXfrm>
        <a:off x="1119280" y="3635939"/>
        <a:ext cx="5564094" cy="96907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eg>
</file>

<file path=ppt/media/image3.png>
</file>

<file path=ppt/media/image4.jpg>
</file>

<file path=ppt/media/image5.jpe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9/9/24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9/9/24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9/9/24</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rescuetime.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1DFBB-8A6A-1A7C-99D8-8A9CA787C2CB}"/>
              </a:ext>
            </a:extLst>
          </p:cNvPr>
          <p:cNvSpPr>
            <a:spLocks noGrp="1"/>
          </p:cNvSpPr>
          <p:nvPr>
            <p:ph type="ctrTitle"/>
          </p:nvPr>
        </p:nvSpPr>
        <p:spPr>
          <a:xfrm>
            <a:off x="1751012" y="1300786"/>
            <a:ext cx="8689976" cy="1494296"/>
          </a:xfrm>
        </p:spPr>
        <p:txBody>
          <a:bodyPr/>
          <a:lstStyle/>
          <a:p>
            <a:r>
              <a:rPr lang="en-US" b="1" dirty="0">
                <a:solidFill>
                  <a:srgbClr val="0E0E0E"/>
                </a:solidFill>
                <a:effectLst/>
                <a:latin typeface=".SF NS"/>
              </a:rPr>
              <a:t>Four-Year Work Trends Analysis</a:t>
            </a:r>
            <a:endParaRPr lang="en-US" dirty="0">
              <a:solidFill>
                <a:srgbClr val="0E0E0E"/>
              </a:solidFill>
              <a:effectLst/>
              <a:latin typeface=".SF NS"/>
            </a:endParaRPr>
          </a:p>
        </p:txBody>
      </p:sp>
      <p:sp>
        <p:nvSpPr>
          <p:cNvPr id="3" name="Subtitle 2">
            <a:extLst>
              <a:ext uri="{FF2B5EF4-FFF2-40B4-BE49-F238E27FC236}">
                <a16:creationId xmlns:a16="http://schemas.microsoft.com/office/drawing/2014/main" id="{4FF76B0B-5C5E-CAFB-792A-351CE9F0F4A8}"/>
              </a:ext>
            </a:extLst>
          </p:cNvPr>
          <p:cNvSpPr>
            <a:spLocks noGrp="1"/>
          </p:cNvSpPr>
          <p:nvPr>
            <p:ph type="subTitle" idx="1"/>
          </p:nvPr>
        </p:nvSpPr>
        <p:spPr>
          <a:xfrm>
            <a:off x="1751012" y="3886200"/>
            <a:ext cx="8689976" cy="912779"/>
          </a:xfrm>
        </p:spPr>
        <p:txBody>
          <a:bodyPr>
            <a:normAutofit/>
          </a:bodyPr>
          <a:lstStyle/>
          <a:p>
            <a:r>
              <a:rPr lang="en-US" dirty="0"/>
              <a:t>A Data Science analysis of data gathered over my employment from January 2021 through May 2024</a:t>
            </a:r>
            <a:endParaRPr lang="en-US" sz="2000" dirty="0"/>
          </a:p>
          <a:p>
            <a:endParaRPr lang="en-US" dirty="0"/>
          </a:p>
          <a:p>
            <a:endParaRPr lang="en-US" dirty="0"/>
          </a:p>
        </p:txBody>
      </p:sp>
      <p:sp>
        <p:nvSpPr>
          <p:cNvPr id="4" name="TextBox 3">
            <a:extLst>
              <a:ext uri="{FF2B5EF4-FFF2-40B4-BE49-F238E27FC236}">
                <a16:creationId xmlns:a16="http://schemas.microsoft.com/office/drawing/2014/main" id="{ED9FE213-7D47-F2E8-C9E0-E7C72B2660E5}"/>
              </a:ext>
            </a:extLst>
          </p:cNvPr>
          <p:cNvSpPr txBox="1"/>
          <p:nvPr/>
        </p:nvSpPr>
        <p:spPr>
          <a:xfrm>
            <a:off x="1751013" y="5647225"/>
            <a:ext cx="4182860" cy="461665"/>
          </a:xfrm>
          <a:prstGeom prst="rect">
            <a:avLst/>
          </a:prstGeom>
          <a:noFill/>
        </p:spPr>
        <p:txBody>
          <a:bodyPr wrap="square" rtlCol="0">
            <a:spAutoFit/>
          </a:bodyPr>
          <a:lstStyle/>
          <a:p>
            <a:r>
              <a:rPr lang="en-US" sz="1200" i="1" dirty="0">
                <a:solidFill>
                  <a:schemeClr val="bg1">
                    <a:lumMod val="50000"/>
                  </a:schemeClr>
                </a:solidFill>
                <a:latin typeface="+mj-lt"/>
              </a:rPr>
              <a:t>Data was gathered by using RescueTime software during working hours.  </a:t>
            </a:r>
            <a:r>
              <a:rPr lang="en-US" sz="1200" i="1" dirty="0">
                <a:solidFill>
                  <a:schemeClr val="bg1">
                    <a:lumMod val="50000"/>
                  </a:schemeClr>
                </a:solidFill>
                <a:latin typeface="+mj-lt"/>
                <a:hlinkClick r:id="rId2"/>
              </a:rPr>
              <a:t>RescueTime Link</a:t>
            </a:r>
            <a:endParaRPr lang="en-US" sz="1200" i="1" dirty="0">
              <a:solidFill>
                <a:schemeClr val="bg1">
                  <a:lumMod val="50000"/>
                </a:schemeClr>
              </a:solidFill>
              <a:latin typeface="+mj-lt"/>
            </a:endParaRPr>
          </a:p>
        </p:txBody>
      </p:sp>
      <p:sp>
        <p:nvSpPr>
          <p:cNvPr id="5" name="TextBox 4">
            <a:extLst>
              <a:ext uri="{FF2B5EF4-FFF2-40B4-BE49-F238E27FC236}">
                <a16:creationId xmlns:a16="http://schemas.microsoft.com/office/drawing/2014/main" id="{E34245D2-6CF5-E6D3-BEA3-4D5020CD35FD}"/>
              </a:ext>
            </a:extLst>
          </p:cNvPr>
          <p:cNvSpPr txBox="1"/>
          <p:nvPr/>
        </p:nvSpPr>
        <p:spPr>
          <a:xfrm>
            <a:off x="4656307" y="4850860"/>
            <a:ext cx="2555132" cy="307777"/>
          </a:xfrm>
          <a:prstGeom prst="rect">
            <a:avLst/>
          </a:prstGeom>
          <a:noFill/>
        </p:spPr>
        <p:txBody>
          <a:bodyPr wrap="square" rtlCol="0">
            <a:spAutoFit/>
          </a:bodyPr>
          <a:lstStyle/>
          <a:p>
            <a:r>
              <a:rPr lang="en-US" sz="1400" dirty="0">
                <a:solidFill>
                  <a:schemeClr val="bg1">
                    <a:lumMod val="50000"/>
                  </a:schemeClr>
                </a:solidFill>
              </a:rPr>
              <a:t>By Mark Fioca September 2024</a:t>
            </a:r>
          </a:p>
        </p:txBody>
      </p:sp>
    </p:spTree>
    <p:extLst>
      <p:ext uri="{BB962C8B-B14F-4D97-AF65-F5344CB8AC3E}">
        <p14:creationId xmlns:p14="http://schemas.microsoft.com/office/powerpoint/2010/main" val="4942606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s and charts">
            <a:extLst>
              <a:ext uri="{FF2B5EF4-FFF2-40B4-BE49-F238E27FC236}">
                <a16:creationId xmlns:a16="http://schemas.microsoft.com/office/drawing/2014/main" id="{8B0E763A-3F31-B996-7424-AEEAEE86ECBA}"/>
              </a:ext>
            </a:extLst>
          </p:cNvPr>
          <p:cNvPicPr>
            <a:picLocks noChangeAspect="1"/>
          </p:cNvPicPr>
          <p:nvPr/>
        </p:nvPicPr>
        <p:blipFill>
          <a:blip r:embed="rId2"/>
          <a:srcRect l="21245" r="21245"/>
          <a:stretch/>
        </p:blipFill>
        <p:spPr>
          <a:xfrm>
            <a:off x="1" y="10"/>
            <a:ext cx="7479157" cy="6857990"/>
          </a:xfrm>
          <a:prstGeom prst="rect">
            <a:avLst/>
          </a:prstGeom>
        </p:spPr>
      </p:pic>
      <p:sp>
        <p:nvSpPr>
          <p:cNvPr id="12" name="Rectangle 11">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4008CEF-AE29-18CE-DEF4-6A723009D79E}"/>
              </a:ext>
            </a:extLst>
          </p:cNvPr>
          <p:cNvSpPr>
            <a:spLocks noGrp="1"/>
          </p:cNvSpPr>
          <p:nvPr>
            <p:ph type="title"/>
          </p:nvPr>
        </p:nvSpPr>
        <p:spPr>
          <a:xfrm>
            <a:off x="8196408" y="640831"/>
            <a:ext cx="3352128" cy="1573863"/>
          </a:xfrm>
        </p:spPr>
        <p:txBody>
          <a:bodyPr>
            <a:normAutofit/>
          </a:bodyPr>
          <a:lstStyle/>
          <a:p>
            <a:pPr algn="l"/>
            <a:r>
              <a:rPr lang="en-US" sz="2500" b="1" dirty="0">
                <a:effectLst/>
                <a:latin typeface=".SF NS"/>
              </a:rPr>
              <a:t>Interactive Data Visualization with Tableau</a:t>
            </a:r>
            <a:br>
              <a:rPr lang="en-US" sz="2500" dirty="0">
                <a:effectLst/>
                <a:latin typeface=".SF NS"/>
              </a:rPr>
            </a:br>
            <a:endParaRPr lang="en-US" sz="2500" dirty="0"/>
          </a:p>
        </p:txBody>
      </p:sp>
      <p:sp>
        <p:nvSpPr>
          <p:cNvPr id="3" name="Content Placeholder 2">
            <a:extLst>
              <a:ext uri="{FF2B5EF4-FFF2-40B4-BE49-F238E27FC236}">
                <a16:creationId xmlns:a16="http://schemas.microsoft.com/office/drawing/2014/main" id="{B5EA50A8-61CC-8F23-19B4-99E1062B92B3}"/>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500" cap="none" dirty="0">
                <a:effectLst/>
              </a:rPr>
              <a:t>After completing the data cleaning and initial analysis, I used Tableau to create interactive dashboards that highlight key insights. These dashboards visualize trends in focus work, application usage, and productivity patterns across the four-year period. By utilizing Tableau’s dynamic features, I was able to create visualizations that allow for deeper exploration of the data, providing a clear understanding of how my responsibilities and work focus evolved over time.</a:t>
            </a:r>
          </a:p>
          <a:p>
            <a:pPr marL="0" indent="0">
              <a:lnSpc>
                <a:spcPct val="110000"/>
              </a:lnSpc>
              <a:buNone/>
            </a:pPr>
            <a:endParaRPr lang="en-US" sz="1500" dirty="0"/>
          </a:p>
        </p:txBody>
      </p:sp>
    </p:spTree>
    <p:extLst>
      <p:ext uri="{BB962C8B-B14F-4D97-AF65-F5344CB8AC3E}">
        <p14:creationId xmlns:p14="http://schemas.microsoft.com/office/powerpoint/2010/main" val="234812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graph&#10;&#10;Description automatically generated">
            <a:extLst>
              <a:ext uri="{FF2B5EF4-FFF2-40B4-BE49-F238E27FC236}">
                <a16:creationId xmlns:a16="http://schemas.microsoft.com/office/drawing/2014/main" id="{1A395A02-0079-3D71-F0AC-EA5C08FBF3FB}"/>
              </a:ext>
            </a:extLst>
          </p:cNvPr>
          <p:cNvPicPr>
            <a:picLocks noChangeAspect="1"/>
          </p:cNvPicPr>
          <p:nvPr/>
        </p:nvPicPr>
        <p:blipFill>
          <a:blip r:embed="rId2"/>
          <a:stretch>
            <a:fillRect/>
          </a:stretch>
        </p:blipFill>
        <p:spPr>
          <a:xfrm>
            <a:off x="643465" y="661031"/>
            <a:ext cx="6909479" cy="5544856"/>
          </a:xfrm>
          <a:prstGeom prst="roundRect">
            <a:avLst>
              <a:gd name="adj" fmla="val 298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2" name="Picture 11">
            <a:extLst>
              <a:ext uri="{FF2B5EF4-FFF2-40B4-BE49-F238E27FC236}">
                <a16:creationId xmlns:a16="http://schemas.microsoft.com/office/drawing/2014/main" id="{E3265C2A-0A58-43AD-A406-8F4478E287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502D87E4-257E-8B4F-168E-53FFA424D718}"/>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700" cap="none">
                <a:effectLst/>
              </a:rPr>
              <a:t>This Tableau dashboard provides a detailed look at focus and non-focus work trends, broken down by category and application usage. The visualizations highlight how time was allocated across different types of tasks and the key tools used for each. This dashboard allows for easy comparison between focus work activities and other responsibilities, offering a clear view of my evolving work patterns over the four-year period.</a:t>
            </a:r>
          </a:p>
          <a:p>
            <a:pPr marL="0" indent="0">
              <a:lnSpc>
                <a:spcPct val="110000"/>
              </a:lnSpc>
              <a:buNone/>
            </a:pPr>
            <a:endParaRPr lang="en-US" sz="1700"/>
          </a:p>
        </p:txBody>
      </p:sp>
    </p:spTree>
    <p:extLst>
      <p:ext uri="{BB962C8B-B14F-4D97-AF65-F5344CB8AC3E}">
        <p14:creationId xmlns:p14="http://schemas.microsoft.com/office/powerpoint/2010/main" val="2264581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D21FCB-56CB-4EFA-A79A-A9A8EC0F72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B1027BD9-272C-4CC4-9396-1708F8B1F4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848E68D-BFA4-0FB4-600F-45E285307B6D}"/>
              </a:ext>
            </a:extLst>
          </p:cNvPr>
          <p:cNvSpPr>
            <a:spLocks noGrp="1"/>
          </p:cNvSpPr>
          <p:nvPr>
            <p:ph sz="quarter" idx="13"/>
          </p:nvPr>
        </p:nvSpPr>
        <p:spPr>
          <a:xfrm>
            <a:off x="391886" y="1690487"/>
            <a:ext cx="3696020" cy="4100712"/>
          </a:xfrm>
        </p:spPr>
        <p:txBody>
          <a:bodyPr>
            <a:normAutofit/>
          </a:bodyPr>
          <a:lstStyle/>
          <a:p>
            <a:pPr marL="0" indent="0">
              <a:buNone/>
            </a:pPr>
            <a:r>
              <a:rPr lang="en-US" sz="1600" cap="none" dirty="0">
                <a:effectLst/>
              </a:rPr>
              <a:t>This bar graph showcases the top applications used for focus work, broken down by hours per year. It highlights the tools that played a significant role in supporting my core responsibilities. By analyzing usage trends over time, this graph provides insights into which applications became more prominent as my work evolved, particularly in tasks that required dedicated focus.  Data collection ended in June of 2024 which explains the lower number of hours.</a:t>
            </a:r>
          </a:p>
          <a:p>
            <a:pPr marL="0" indent="0">
              <a:buNone/>
            </a:pPr>
            <a:endParaRPr lang="en-US" sz="1600" dirty="0"/>
          </a:p>
        </p:txBody>
      </p:sp>
      <p:pic>
        <p:nvPicPr>
          <p:cNvPr id="7" name="Picture 6" descr="A graph of blue and green vertical bars&#10;&#10;Description automatically generated">
            <a:extLst>
              <a:ext uri="{FF2B5EF4-FFF2-40B4-BE49-F238E27FC236}">
                <a16:creationId xmlns:a16="http://schemas.microsoft.com/office/drawing/2014/main" id="{3114573E-801D-6024-849A-CD11B0377FC4}"/>
              </a:ext>
            </a:extLst>
          </p:cNvPr>
          <p:cNvPicPr>
            <a:picLocks noChangeAspect="1"/>
          </p:cNvPicPr>
          <p:nvPr/>
        </p:nvPicPr>
        <p:blipFill>
          <a:blip r:embed="rId3"/>
          <a:stretch>
            <a:fillRect/>
          </a:stretch>
        </p:blipFill>
        <p:spPr>
          <a:xfrm>
            <a:off x="4306861" y="66186"/>
            <a:ext cx="7772400" cy="6273141"/>
          </a:xfrm>
          <a:prstGeom prst="rect">
            <a:avLst/>
          </a:prstGeom>
        </p:spPr>
      </p:pic>
    </p:spTree>
    <p:extLst>
      <p:ext uri="{BB962C8B-B14F-4D97-AF65-F5344CB8AC3E}">
        <p14:creationId xmlns:p14="http://schemas.microsoft.com/office/powerpoint/2010/main" val="3248362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graph&#10;&#10;Description automatically generated">
            <a:extLst>
              <a:ext uri="{FF2B5EF4-FFF2-40B4-BE49-F238E27FC236}">
                <a16:creationId xmlns:a16="http://schemas.microsoft.com/office/drawing/2014/main" id="{168E88D1-CE7D-38BC-1517-7C9743F3B18F}"/>
              </a:ext>
            </a:extLst>
          </p:cNvPr>
          <p:cNvPicPr>
            <a:picLocks noChangeAspect="1"/>
          </p:cNvPicPr>
          <p:nvPr/>
        </p:nvPicPr>
        <p:blipFill>
          <a:blip r:embed="rId2"/>
          <a:stretch>
            <a:fillRect/>
          </a:stretch>
        </p:blipFill>
        <p:spPr>
          <a:xfrm>
            <a:off x="643465" y="695578"/>
            <a:ext cx="6909479" cy="5475762"/>
          </a:xfrm>
          <a:prstGeom prst="roundRect">
            <a:avLst>
              <a:gd name="adj" fmla="val 298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2" name="Picture 11">
            <a:extLst>
              <a:ext uri="{FF2B5EF4-FFF2-40B4-BE49-F238E27FC236}">
                <a16:creationId xmlns:a16="http://schemas.microsoft.com/office/drawing/2014/main" id="{E3265C2A-0A58-43AD-A406-8F4478E287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FDAD28A4-08E4-D28A-AD0D-8C72926BAB4A}"/>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700" cap="none" dirty="0">
                <a:effectLst/>
              </a:rPr>
              <a:t>This dashboard provides a comprehensive view of focus work activity trends and application usage over time. The heatmap illustrates shifts in activity intensity by month and year, revealing patterns in how focus work was distributed. Additionally, the dashboard highlights key applications used during these periods, offering insights into which tools supported my most critical tasks.</a:t>
            </a:r>
          </a:p>
          <a:p>
            <a:pPr marL="0" indent="0">
              <a:lnSpc>
                <a:spcPct val="110000"/>
              </a:lnSpc>
              <a:buNone/>
            </a:pPr>
            <a:endParaRPr lang="en-US" sz="1700" dirty="0"/>
          </a:p>
        </p:txBody>
      </p:sp>
    </p:spTree>
    <p:extLst>
      <p:ext uri="{BB962C8B-B14F-4D97-AF65-F5344CB8AC3E}">
        <p14:creationId xmlns:p14="http://schemas.microsoft.com/office/powerpoint/2010/main" val="3532693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9C15D4-2EE7-4D05-B87C-91D1F3B960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0"/>
            <a:ext cx="813206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4ED7B0FB-9654-4441-9545-02D458B68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935" cy="6858000"/>
          </a:xfrm>
          <a:prstGeom prst="rect">
            <a:avLst/>
          </a:prstGeom>
          <a:ln>
            <a:noFill/>
          </a:ln>
          <a:effectLst>
            <a:outerShdw blurRad="50800" dist="127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B84123-E706-F52C-E7ED-62ABDBA570B7}"/>
              </a:ext>
            </a:extLst>
          </p:cNvPr>
          <p:cNvSpPr>
            <a:spLocks noGrp="1"/>
          </p:cNvSpPr>
          <p:nvPr>
            <p:ph type="title"/>
          </p:nvPr>
        </p:nvSpPr>
        <p:spPr>
          <a:xfrm>
            <a:off x="641074" y="1314450"/>
            <a:ext cx="2844002" cy="3680244"/>
          </a:xfrm>
        </p:spPr>
        <p:txBody>
          <a:bodyPr>
            <a:normAutofit/>
          </a:bodyPr>
          <a:lstStyle/>
          <a:p>
            <a:pPr algn="l"/>
            <a:r>
              <a:rPr lang="en-US" sz="4100" b="1">
                <a:effectLst/>
                <a:latin typeface=".SF NS"/>
              </a:rPr>
              <a:t>Key Takeaways and Insights</a:t>
            </a:r>
            <a:endParaRPr lang="en-US" sz="4100"/>
          </a:p>
        </p:txBody>
      </p:sp>
      <p:pic>
        <p:nvPicPr>
          <p:cNvPr id="13" name="Picture 12">
            <a:extLst>
              <a:ext uri="{FF2B5EF4-FFF2-40B4-BE49-F238E27FC236}">
                <a16:creationId xmlns:a16="http://schemas.microsoft.com/office/drawing/2014/main" id="{7BB94C57-FDF3-45A3-9D1F-904523D795D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6700" b="77917"/>
          <a:stretch/>
        </p:blipFill>
        <p:spPr>
          <a:xfrm>
            <a:off x="0" y="0"/>
            <a:ext cx="4059935" cy="1514475"/>
          </a:xfrm>
          <a:prstGeom prst="rect">
            <a:avLst/>
          </a:prstGeom>
        </p:spPr>
      </p:pic>
      <p:pic>
        <p:nvPicPr>
          <p:cNvPr id="15" name="Picture 14">
            <a:extLst>
              <a:ext uri="{FF2B5EF4-FFF2-40B4-BE49-F238E27FC236}">
                <a16:creationId xmlns:a16="http://schemas.microsoft.com/office/drawing/2014/main" id="{6AEBDF1A-221A-4497-BBA9-57A70D16151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8750" t="72830" b="14149"/>
          <a:stretch/>
        </p:blipFill>
        <p:spPr>
          <a:xfrm>
            <a:off x="1377059" y="5962903"/>
            <a:ext cx="2590800" cy="892925"/>
          </a:xfrm>
          <a:prstGeom prst="rect">
            <a:avLst/>
          </a:prstGeom>
        </p:spPr>
      </p:pic>
      <p:graphicFrame>
        <p:nvGraphicFramePr>
          <p:cNvPr id="5" name="Content Placeholder 2">
            <a:extLst>
              <a:ext uri="{FF2B5EF4-FFF2-40B4-BE49-F238E27FC236}">
                <a16:creationId xmlns:a16="http://schemas.microsoft.com/office/drawing/2014/main" id="{6B573DCF-02F1-F668-41DF-D67D0A4DEC01}"/>
              </a:ext>
            </a:extLst>
          </p:cNvPr>
          <p:cNvGraphicFramePr>
            <a:graphicFrameLocks noGrp="1"/>
          </p:cNvGraphicFramePr>
          <p:nvPr>
            <p:ph sz="quarter" idx="13"/>
            <p:extLst>
              <p:ext uri="{D42A27DB-BD31-4B8C-83A1-F6EECF244321}">
                <p14:modId xmlns:p14="http://schemas.microsoft.com/office/powerpoint/2010/main" val="3793662076"/>
              </p:ext>
            </p:extLst>
          </p:nvPr>
        </p:nvGraphicFramePr>
        <p:xfrm>
          <a:off x="4594225" y="889000"/>
          <a:ext cx="6683375" cy="46069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250468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3B8C6B-63CA-4384-8059-2036BE520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inancial graphs on a dark display">
            <a:extLst>
              <a:ext uri="{FF2B5EF4-FFF2-40B4-BE49-F238E27FC236}">
                <a16:creationId xmlns:a16="http://schemas.microsoft.com/office/drawing/2014/main" id="{1180E68D-64C8-78DF-651A-62BFA761E62F}"/>
              </a:ext>
            </a:extLst>
          </p:cNvPr>
          <p:cNvPicPr>
            <a:picLocks noChangeAspect="1"/>
          </p:cNvPicPr>
          <p:nvPr/>
        </p:nvPicPr>
        <p:blipFill>
          <a:blip r:embed="rId2"/>
          <a:srcRect l="28756" r="34565"/>
          <a:stretch/>
        </p:blipFill>
        <p:spPr>
          <a:xfrm>
            <a:off x="20" y="10"/>
            <a:ext cx="4024741" cy="6857990"/>
          </a:xfrm>
          <a:prstGeom prst="rect">
            <a:avLst/>
          </a:prstGeom>
        </p:spPr>
      </p:pic>
      <p:sp>
        <p:nvSpPr>
          <p:cNvPr id="11" name="Rectangle 10">
            <a:extLst>
              <a:ext uri="{FF2B5EF4-FFF2-40B4-BE49-F238E27FC236}">
                <a16:creationId xmlns:a16="http://schemas.microsoft.com/office/drawing/2014/main" id="{C71B03AA-C0EB-4104-84F8-E1AB8BFBE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47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9C2B723-6C2F-49DE-A429-50BDFD1ADB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283C30F-E211-E02B-F0FD-868FECCBEDE9}"/>
              </a:ext>
            </a:extLst>
          </p:cNvPr>
          <p:cNvSpPr>
            <a:spLocks noGrp="1"/>
          </p:cNvSpPr>
          <p:nvPr>
            <p:ph type="title"/>
          </p:nvPr>
        </p:nvSpPr>
        <p:spPr>
          <a:xfrm>
            <a:off x="4465050" y="618517"/>
            <a:ext cx="6672886" cy="1596177"/>
          </a:xfrm>
        </p:spPr>
        <p:txBody>
          <a:bodyPr>
            <a:normAutofit/>
          </a:bodyPr>
          <a:lstStyle/>
          <a:p>
            <a:r>
              <a:rPr lang="en-US" b="1">
                <a:effectLst/>
                <a:latin typeface=".SF NS"/>
              </a:rPr>
              <a:t>Conclusion: Demonstrating Analytical Expertise</a:t>
            </a:r>
            <a:endParaRPr lang="en-US" dirty="0"/>
          </a:p>
        </p:txBody>
      </p:sp>
      <p:sp>
        <p:nvSpPr>
          <p:cNvPr id="3" name="Content Placeholder 2">
            <a:extLst>
              <a:ext uri="{FF2B5EF4-FFF2-40B4-BE49-F238E27FC236}">
                <a16:creationId xmlns:a16="http://schemas.microsoft.com/office/drawing/2014/main" id="{D6C002E3-3C66-375D-D33A-452456769982}"/>
              </a:ext>
            </a:extLst>
          </p:cNvPr>
          <p:cNvSpPr>
            <a:spLocks noGrp="1"/>
          </p:cNvSpPr>
          <p:nvPr>
            <p:ph sz="quarter" idx="13"/>
          </p:nvPr>
        </p:nvSpPr>
        <p:spPr>
          <a:xfrm>
            <a:off x="4465048" y="2367092"/>
            <a:ext cx="6672887" cy="3424107"/>
          </a:xfrm>
        </p:spPr>
        <p:txBody>
          <a:bodyPr>
            <a:normAutofit/>
          </a:bodyPr>
          <a:lstStyle/>
          <a:p>
            <a:pPr marL="0" indent="0">
              <a:buNone/>
            </a:pPr>
            <a:r>
              <a:rPr lang="en-US" cap="none">
                <a:effectLst/>
              </a:rPr>
              <a:t>This project highlights my ability to clean, analyze, and visualize large datasets over a four-year period. By showcasing focus work trends, application usage, and evolving responsibilities, I have demonstrated my analytical skills and proven that my role aligns with that of an experienced analyst. The insights gained from this project underscore my ability to manage complex data and generate valuable, actionable results.</a:t>
            </a:r>
          </a:p>
          <a:p>
            <a:pPr marL="0" indent="0">
              <a:buNone/>
            </a:pPr>
            <a:endParaRPr lang="en-US" dirty="0"/>
          </a:p>
        </p:txBody>
      </p:sp>
    </p:spTree>
    <p:extLst>
      <p:ext uri="{BB962C8B-B14F-4D97-AF65-F5344CB8AC3E}">
        <p14:creationId xmlns:p14="http://schemas.microsoft.com/office/powerpoint/2010/main" val="213787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Documents on desk">
            <a:extLst>
              <a:ext uri="{FF2B5EF4-FFF2-40B4-BE49-F238E27FC236}">
                <a16:creationId xmlns:a16="http://schemas.microsoft.com/office/drawing/2014/main" id="{B4936222-1253-3602-2486-D177E13A9EA6}"/>
              </a:ext>
            </a:extLst>
          </p:cNvPr>
          <p:cNvPicPr>
            <a:picLocks noChangeAspect="1"/>
          </p:cNvPicPr>
          <p:nvPr/>
        </p:nvPicPr>
        <p:blipFill>
          <a:blip r:embed="rId2"/>
          <a:srcRect l="896" r="26307" b="-1"/>
          <a:stretch/>
        </p:blipFill>
        <p:spPr>
          <a:xfrm>
            <a:off x="1" y="10"/>
            <a:ext cx="7479157" cy="6857990"/>
          </a:xfrm>
          <a:prstGeom prst="rect">
            <a:avLst/>
          </a:prstGeom>
        </p:spPr>
      </p:pic>
      <p:sp>
        <p:nvSpPr>
          <p:cNvPr id="13" name="Rectangle 12">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AC21CA3-A07B-A8DD-BD6D-9D7100E989D0}"/>
              </a:ext>
            </a:extLst>
          </p:cNvPr>
          <p:cNvSpPr>
            <a:spLocks noGrp="1"/>
          </p:cNvSpPr>
          <p:nvPr>
            <p:ph type="title"/>
          </p:nvPr>
        </p:nvSpPr>
        <p:spPr>
          <a:xfrm>
            <a:off x="8196408" y="640831"/>
            <a:ext cx="3352128" cy="1573863"/>
          </a:xfrm>
        </p:spPr>
        <p:txBody>
          <a:bodyPr>
            <a:normAutofit/>
          </a:bodyPr>
          <a:lstStyle/>
          <a:p>
            <a:pPr algn="l"/>
            <a:r>
              <a:rPr lang="en-US" dirty="0"/>
              <a:t>Project goal</a:t>
            </a:r>
            <a:endParaRPr lang="en-US"/>
          </a:p>
        </p:txBody>
      </p:sp>
      <p:sp>
        <p:nvSpPr>
          <p:cNvPr id="3" name="Content Placeholder 2">
            <a:extLst>
              <a:ext uri="{FF2B5EF4-FFF2-40B4-BE49-F238E27FC236}">
                <a16:creationId xmlns:a16="http://schemas.microsoft.com/office/drawing/2014/main" id="{D07905D4-26CF-94E6-9C9C-209FAEB328E4}"/>
              </a:ext>
            </a:extLst>
          </p:cNvPr>
          <p:cNvSpPr>
            <a:spLocks noGrp="1"/>
          </p:cNvSpPr>
          <p:nvPr>
            <p:ph sz="quarter" idx="13"/>
          </p:nvPr>
        </p:nvSpPr>
        <p:spPr>
          <a:xfrm>
            <a:off x="8196408" y="2367092"/>
            <a:ext cx="3352128" cy="3881309"/>
          </a:xfrm>
        </p:spPr>
        <p:txBody>
          <a:bodyPr>
            <a:normAutofit/>
          </a:bodyPr>
          <a:lstStyle/>
          <a:p>
            <a:pPr marL="0" indent="0">
              <a:buNone/>
            </a:pPr>
            <a:r>
              <a:rPr lang="en-US" sz="1800" cap="none">
                <a:effectLst/>
              </a:rPr>
              <a:t>The goal of this project is to analyze detailed time logs from a four-year period to demonstrate my evolving role as an analyst. By highlighting focus work trends, application usage, and productivity patterns, this analysis aims to justify that my responsibilities and skills align with an experienced analyst role.</a:t>
            </a:r>
          </a:p>
          <a:p>
            <a:pPr marL="0" indent="0">
              <a:buNone/>
            </a:pPr>
            <a:endParaRPr lang="en-US" sz="1800" cap="none"/>
          </a:p>
        </p:txBody>
      </p:sp>
    </p:spTree>
    <p:extLst>
      <p:ext uri="{BB962C8B-B14F-4D97-AF65-F5344CB8AC3E}">
        <p14:creationId xmlns:p14="http://schemas.microsoft.com/office/powerpoint/2010/main" val="3309149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3B8C6B-63CA-4384-8059-2036BE520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showing decling performance">
            <a:extLst>
              <a:ext uri="{FF2B5EF4-FFF2-40B4-BE49-F238E27FC236}">
                <a16:creationId xmlns:a16="http://schemas.microsoft.com/office/drawing/2014/main" id="{17DF4031-CD78-0B2A-0CEB-9E94F7374FB3}"/>
              </a:ext>
            </a:extLst>
          </p:cNvPr>
          <p:cNvPicPr>
            <a:picLocks noChangeAspect="1"/>
          </p:cNvPicPr>
          <p:nvPr/>
        </p:nvPicPr>
        <p:blipFill>
          <a:blip r:embed="rId2"/>
          <a:srcRect l="15131" r="45695" b="-1"/>
          <a:stretch/>
        </p:blipFill>
        <p:spPr>
          <a:xfrm>
            <a:off x="20" y="10"/>
            <a:ext cx="4024741" cy="6857990"/>
          </a:xfrm>
          <a:prstGeom prst="rect">
            <a:avLst/>
          </a:prstGeom>
        </p:spPr>
      </p:pic>
      <p:sp>
        <p:nvSpPr>
          <p:cNvPr id="11" name="Rectangle 10">
            <a:extLst>
              <a:ext uri="{FF2B5EF4-FFF2-40B4-BE49-F238E27FC236}">
                <a16:creationId xmlns:a16="http://schemas.microsoft.com/office/drawing/2014/main" id="{C71B03AA-C0EB-4104-84F8-E1AB8BFBE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47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9C2B723-6C2F-49DE-A429-50BDFD1ADB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9E3C450-D28C-AC52-6F3E-D8D3EDED913E}"/>
              </a:ext>
            </a:extLst>
          </p:cNvPr>
          <p:cNvSpPr>
            <a:spLocks noGrp="1"/>
          </p:cNvSpPr>
          <p:nvPr>
            <p:ph type="title"/>
          </p:nvPr>
        </p:nvSpPr>
        <p:spPr>
          <a:xfrm>
            <a:off x="4465050" y="618517"/>
            <a:ext cx="6672886" cy="1596177"/>
          </a:xfrm>
        </p:spPr>
        <p:txBody>
          <a:bodyPr>
            <a:normAutofit/>
          </a:bodyPr>
          <a:lstStyle/>
          <a:p>
            <a:r>
              <a:rPr lang="en-US" b="1">
                <a:effectLst/>
                <a:latin typeface=".SF NS"/>
              </a:rPr>
              <a:t>Data Cleaning and Preparation</a:t>
            </a:r>
            <a:endParaRPr lang="en-US" dirty="0"/>
          </a:p>
        </p:txBody>
      </p:sp>
      <p:sp>
        <p:nvSpPr>
          <p:cNvPr id="3" name="Content Placeholder 2">
            <a:extLst>
              <a:ext uri="{FF2B5EF4-FFF2-40B4-BE49-F238E27FC236}">
                <a16:creationId xmlns:a16="http://schemas.microsoft.com/office/drawing/2014/main" id="{15310B95-CF22-9C31-7FA9-12291497E289}"/>
              </a:ext>
            </a:extLst>
          </p:cNvPr>
          <p:cNvSpPr>
            <a:spLocks noGrp="1"/>
          </p:cNvSpPr>
          <p:nvPr>
            <p:ph sz="quarter" idx="13"/>
          </p:nvPr>
        </p:nvSpPr>
        <p:spPr>
          <a:xfrm>
            <a:off x="4465048" y="2367092"/>
            <a:ext cx="4509903" cy="3564982"/>
          </a:xfrm>
        </p:spPr>
        <p:txBody>
          <a:bodyPr>
            <a:normAutofit fontScale="92500"/>
          </a:bodyPr>
          <a:lstStyle/>
          <a:p>
            <a:pPr marL="0" indent="0">
              <a:buNone/>
            </a:pPr>
            <a:r>
              <a:rPr lang="en-US" b="1" dirty="0">
                <a:effectLst/>
                <a:latin typeface=".SF NS"/>
              </a:rPr>
              <a:t>Overview:</a:t>
            </a:r>
            <a:endParaRPr lang="en-US" dirty="0">
              <a:effectLst/>
              <a:latin typeface=".SF NS"/>
            </a:endParaRPr>
          </a:p>
          <a:p>
            <a:pPr marL="0" indent="0">
              <a:buNone/>
            </a:pPr>
            <a:r>
              <a:rPr lang="en-US" cap="none" dirty="0">
                <a:effectLst/>
              </a:rPr>
              <a:t>In this phase, I focused on inspecting and cleaning the dataset to ensure consistency and accuracy. Key tasks included standardizing application names, handling missing values, correcting timestamp formats and identifying duplicate entries. These steps were essential to preparing the data for accurate analysis and visualization.</a:t>
            </a:r>
          </a:p>
          <a:p>
            <a:pPr marL="0" indent="0">
              <a:buNone/>
            </a:pPr>
            <a:endParaRPr lang="en-US" dirty="0"/>
          </a:p>
        </p:txBody>
      </p:sp>
    </p:spTree>
    <p:extLst>
      <p:ext uri="{BB962C8B-B14F-4D97-AF65-F5344CB8AC3E}">
        <p14:creationId xmlns:p14="http://schemas.microsoft.com/office/powerpoint/2010/main" val="1487534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0D21FCB-56CB-4EFA-A79A-A9A8EC0F72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 code&#10;&#10;Description automatically generated">
            <a:extLst>
              <a:ext uri="{FF2B5EF4-FFF2-40B4-BE49-F238E27FC236}">
                <a16:creationId xmlns:a16="http://schemas.microsoft.com/office/drawing/2014/main" id="{F92F2ACF-44CD-7CDE-E5A1-87991D3C4F0F}"/>
              </a:ext>
            </a:extLst>
          </p:cNvPr>
          <p:cNvPicPr>
            <a:picLocks noChangeAspect="1"/>
          </p:cNvPicPr>
          <p:nvPr/>
        </p:nvPicPr>
        <p:blipFill>
          <a:blip r:embed="rId2"/>
          <a:stretch>
            <a:fillRect/>
          </a:stretch>
        </p:blipFill>
        <p:spPr>
          <a:xfrm>
            <a:off x="5078061" y="1441103"/>
            <a:ext cx="6200163" cy="3518592"/>
          </a:xfrm>
          <a:prstGeom prst="roundRect">
            <a:avLst>
              <a:gd name="adj" fmla="val 2392"/>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28" name="Picture 27">
            <a:extLst>
              <a:ext uri="{FF2B5EF4-FFF2-40B4-BE49-F238E27FC236}">
                <a16:creationId xmlns:a16="http://schemas.microsoft.com/office/drawing/2014/main" id="{B1027BD9-272C-4CC4-9396-1708F8B1F4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30005649-9CB0-1C67-FAF9-6E5C9237582D}"/>
              </a:ext>
            </a:extLst>
          </p:cNvPr>
          <p:cNvSpPr>
            <a:spLocks noGrp="1"/>
          </p:cNvSpPr>
          <p:nvPr>
            <p:ph sz="quarter" idx="13"/>
          </p:nvPr>
        </p:nvSpPr>
        <p:spPr>
          <a:xfrm>
            <a:off x="913774" y="2367092"/>
            <a:ext cx="3893978" cy="3424107"/>
          </a:xfrm>
        </p:spPr>
        <p:txBody>
          <a:bodyPr>
            <a:normAutofit/>
          </a:bodyPr>
          <a:lstStyle/>
          <a:p>
            <a:pPr marL="0" indent="0">
              <a:buNone/>
            </a:pPr>
            <a:r>
              <a:rPr lang="en-US" sz="1600" cap="none">
                <a:effectLst/>
              </a:rPr>
              <a:t>To efficiently clean and process the large dataset, I used Python within Jupyter Notebook. Custom functions automated tasks like standardizing application names, removing duplicates, and managing date and time inconsistencies. This scalable approach ensured accurate, consistent data preparation.</a:t>
            </a:r>
          </a:p>
          <a:p>
            <a:pPr marL="0" indent="0">
              <a:buNone/>
            </a:pPr>
            <a:endParaRPr lang="en-US" sz="1600" cap="none"/>
          </a:p>
        </p:txBody>
      </p:sp>
    </p:spTree>
    <p:extLst>
      <p:ext uri="{BB962C8B-B14F-4D97-AF65-F5344CB8AC3E}">
        <p14:creationId xmlns:p14="http://schemas.microsoft.com/office/powerpoint/2010/main" val="2910950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computer program&#10;&#10;Description automatically generated">
            <a:extLst>
              <a:ext uri="{FF2B5EF4-FFF2-40B4-BE49-F238E27FC236}">
                <a16:creationId xmlns:a16="http://schemas.microsoft.com/office/drawing/2014/main" id="{369915F7-FBE9-ECF2-283B-490C8DC7D3EC}"/>
              </a:ext>
            </a:extLst>
          </p:cNvPr>
          <p:cNvPicPr>
            <a:picLocks noChangeAspect="1"/>
          </p:cNvPicPr>
          <p:nvPr/>
        </p:nvPicPr>
        <p:blipFill>
          <a:blip r:embed="rId2"/>
          <a:srcRect t="4457" r="1" b="277"/>
          <a:stretch/>
        </p:blipFill>
        <p:spPr>
          <a:xfrm>
            <a:off x="1" y="10"/>
            <a:ext cx="7479160" cy="6857990"/>
          </a:xfrm>
          <a:prstGeom prst="rect">
            <a:avLst/>
          </a:prstGeom>
        </p:spPr>
      </p:pic>
      <p:sp>
        <p:nvSpPr>
          <p:cNvPr id="20" name="Rectangle 19">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15310B95-CF22-9C31-7FA9-12291497E289}"/>
              </a:ext>
            </a:extLst>
          </p:cNvPr>
          <p:cNvSpPr>
            <a:spLocks noGrp="1"/>
          </p:cNvSpPr>
          <p:nvPr>
            <p:ph sz="quarter" idx="13"/>
          </p:nvPr>
        </p:nvSpPr>
        <p:spPr>
          <a:xfrm>
            <a:off x="7730138" y="2182265"/>
            <a:ext cx="4256954" cy="3327187"/>
          </a:xfrm>
        </p:spPr>
        <p:txBody>
          <a:bodyPr>
            <a:normAutofit/>
          </a:bodyPr>
          <a:lstStyle/>
          <a:p>
            <a:pPr marL="0" indent="0">
              <a:lnSpc>
                <a:spcPct val="110000"/>
              </a:lnSpc>
              <a:buNone/>
            </a:pPr>
            <a:r>
              <a:rPr lang="en-US" sz="1800" cap="none" dirty="0">
                <a:effectLst/>
              </a:rPr>
              <a:t>To streamline the cleanup process, I created a Python file in Visual Studio Code to document and track the custom functions used throughout the project. This allowed for easy reference and reusability, making it simpler to manage and apply functions across the dataset.</a:t>
            </a:r>
          </a:p>
          <a:p>
            <a:pPr marL="0" indent="0">
              <a:lnSpc>
                <a:spcPct val="110000"/>
              </a:lnSpc>
              <a:buNone/>
            </a:pPr>
            <a:endParaRPr lang="en-US" sz="1800" dirty="0"/>
          </a:p>
        </p:txBody>
      </p:sp>
    </p:spTree>
    <p:extLst>
      <p:ext uri="{BB962C8B-B14F-4D97-AF65-F5344CB8AC3E}">
        <p14:creationId xmlns:p14="http://schemas.microsoft.com/office/powerpoint/2010/main" val="2361548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2">
            <a:extLst>
              <a:ext uri="{FF2B5EF4-FFF2-40B4-BE49-F238E27FC236}">
                <a16:creationId xmlns:a16="http://schemas.microsoft.com/office/drawing/2014/main" id="{0917E639-5738-4605-929E-1222198314A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3"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3FF8BB1-E06B-D7D7-5BC1-42B21BDFC5F8}"/>
              </a:ext>
            </a:extLst>
          </p:cNvPr>
          <p:cNvSpPr>
            <a:spLocks noGrp="1"/>
          </p:cNvSpPr>
          <p:nvPr>
            <p:ph type="title"/>
          </p:nvPr>
        </p:nvSpPr>
        <p:spPr>
          <a:xfrm>
            <a:off x="643463" y="640831"/>
            <a:ext cx="3352128" cy="1573863"/>
          </a:xfrm>
        </p:spPr>
        <p:txBody>
          <a:bodyPr>
            <a:normAutofit/>
          </a:bodyPr>
          <a:lstStyle/>
          <a:p>
            <a:pPr algn="l"/>
            <a:r>
              <a:rPr lang="en-US" sz="2800" b="1">
                <a:effectLst/>
                <a:latin typeface=".SF NS"/>
              </a:rPr>
              <a:t>Data Analysis and Visualization</a:t>
            </a:r>
            <a:br>
              <a:rPr lang="en-US" sz="2800">
                <a:effectLst/>
                <a:latin typeface=".SF NS"/>
              </a:rPr>
            </a:br>
            <a:endParaRPr lang="en-US" sz="2800"/>
          </a:p>
        </p:txBody>
      </p:sp>
      <p:sp>
        <p:nvSpPr>
          <p:cNvPr id="3" name="Content Placeholder 2">
            <a:extLst>
              <a:ext uri="{FF2B5EF4-FFF2-40B4-BE49-F238E27FC236}">
                <a16:creationId xmlns:a16="http://schemas.microsoft.com/office/drawing/2014/main" id="{517A884D-7E32-2269-15D5-34C3E9C6AA8C}"/>
              </a:ext>
            </a:extLst>
          </p:cNvPr>
          <p:cNvSpPr>
            <a:spLocks noGrp="1"/>
          </p:cNvSpPr>
          <p:nvPr>
            <p:ph sz="quarter" idx="13"/>
          </p:nvPr>
        </p:nvSpPr>
        <p:spPr>
          <a:xfrm>
            <a:off x="643463" y="2367092"/>
            <a:ext cx="3352128" cy="3881309"/>
          </a:xfrm>
        </p:spPr>
        <p:txBody>
          <a:bodyPr>
            <a:normAutofit/>
          </a:bodyPr>
          <a:lstStyle/>
          <a:p>
            <a:pPr marL="0" indent="0">
              <a:buNone/>
            </a:pPr>
            <a:r>
              <a:rPr lang="en-US" sz="1700" cap="none" dirty="0">
                <a:effectLst/>
              </a:rPr>
              <a:t>After cleaning the data, I conducted a detailed analysis using Python in Jupyter Notebook. This step involved generating insights into focus work, application usage, and activity patterns over time. Initial graphs were created in Jupyter to explore the data.</a:t>
            </a:r>
          </a:p>
          <a:p>
            <a:endParaRPr lang="en-US" sz="1700" dirty="0"/>
          </a:p>
        </p:txBody>
      </p:sp>
      <p:sp>
        <p:nvSpPr>
          <p:cNvPr id="14" name="Rectangle 13">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1525"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gital stock icons in closeup">
            <a:extLst>
              <a:ext uri="{FF2B5EF4-FFF2-40B4-BE49-F238E27FC236}">
                <a16:creationId xmlns:a16="http://schemas.microsoft.com/office/drawing/2014/main" id="{875E8047-4C3A-DCC9-1D09-E8C60010B43D}"/>
              </a:ext>
            </a:extLst>
          </p:cNvPr>
          <p:cNvPicPr>
            <a:picLocks noChangeAspect="1"/>
          </p:cNvPicPr>
          <p:nvPr/>
        </p:nvPicPr>
        <p:blipFill>
          <a:blip r:embed="rId3"/>
          <a:srcRect l="27213" r="11442"/>
          <a:stretch/>
        </p:blipFill>
        <p:spPr>
          <a:xfrm>
            <a:off x="4712842" y="10"/>
            <a:ext cx="7479157" cy="6857990"/>
          </a:xfrm>
          <a:prstGeom prst="rect">
            <a:avLst/>
          </a:prstGeom>
        </p:spPr>
      </p:pic>
      <p:pic>
        <p:nvPicPr>
          <p:cNvPr id="16" name="Picture 15">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8150"/>
          <a:stretch/>
        </p:blipFill>
        <p:spPr>
          <a:xfrm>
            <a:off x="4651242" y="0"/>
            <a:ext cx="7540758" cy="6858000"/>
          </a:xfrm>
          <a:prstGeom prst="rect">
            <a:avLst/>
          </a:prstGeom>
        </p:spPr>
      </p:pic>
    </p:spTree>
    <p:extLst>
      <p:ext uri="{BB962C8B-B14F-4D97-AF65-F5344CB8AC3E}">
        <p14:creationId xmlns:p14="http://schemas.microsoft.com/office/powerpoint/2010/main" val="23123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aph with blue and orange lines&#10;&#10;Description automatically generated">
            <a:extLst>
              <a:ext uri="{FF2B5EF4-FFF2-40B4-BE49-F238E27FC236}">
                <a16:creationId xmlns:a16="http://schemas.microsoft.com/office/drawing/2014/main" id="{7CD162E4-A70B-F3CC-2705-BC8AA1495564}"/>
              </a:ext>
            </a:extLst>
          </p:cNvPr>
          <p:cNvPicPr>
            <a:picLocks noChangeAspect="1"/>
          </p:cNvPicPr>
          <p:nvPr/>
        </p:nvPicPr>
        <p:blipFill>
          <a:blip r:embed="rId2"/>
          <a:stretch>
            <a:fillRect/>
          </a:stretch>
        </p:blipFill>
        <p:spPr>
          <a:xfrm>
            <a:off x="5248643" y="1662681"/>
            <a:ext cx="6299887" cy="3417688"/>
          </a:xfrm>
          <a:prstGeom prst="rect">
            <a:avLst/>
          </a:prstGeom>
        </p:spPr>
      </p:pic>
      <p:pic>
        <p:nvPicPr>
          <p:cNvPr id="25" name="Picture 24">
            <a:extLst>
              <a:ext uri="{FF2B5EF4-FFF2-40B4-BE49-F238E27FC236}">
                <a16:creationId xmlns:a16="http://schemas.microsoft.com/office/drawing/2014/main" id="{00E374F5-52B2-4260-8B1C-54237931F0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3A84052D-7092-58D5-A773-FE1782E1C4AF}"/>
              </a:ext>
            </a:extLst>
          </p:cNvPr>
          <p:cNvSpPr>
            <a:spLocks noGrp="1"/>
          </p:cNvSpPr>
          <p:nvPr>
            <p:ph sz="quarter" idx="13"/>
          </p:nvPr>
        </p:nvSpPr>
        <p:spPr>
          <a:xfrm>
            <a:off x="913774" y="1214077"/>
            <a:ext cx="3740509" cy="5034325"/>
          </a:xfrm>
        </p:spPr>
        <p:txBody>
          <a:bodyPr>
            <a:normAutofit lnSpcReduction="10000"/>
          </a:bodyPr>
          <a:lstStyle/>
          <a:p>
            <a:pPr marL="0" indent="0">
              <a:lnSpc>
                <a:spcPct val="110000"/>
              </a:lnSpc>
              <a:buNone/>
            </a:pPr>
            <a:r>
              <a:rPr lang="en-US" sz="1800" cap="none" dirty="0">
                <a:effectLst/>
              </a:rPr>
              <a:t>This graph illustrates the shift in job focus over time, comparing Customer Relations and Analytics activities by month. The vertical line in June 2022 marks my transition to a new job title, reflecting a formal change in responsibilities that occurred that year. Before the change, the focus was more customer relations activities, but after January 2022, there is a clear increase in analytics-related activities, signaling a shift toward more data-driven responsibilities.  Then transitioning to both activity types due to a heavy focus on Auditing responsibilities for a Joint Commission Audit.</a:t>
            </a:r>
          </a:p>
          <a:p>
            <a:pPr marL="0" indent="0">
              <a:lnSpc>
                <a:spcPct val="110000"/>
              </a:lnSpc>
              <a:buNone/>
            </a:pPr>
            <a:endParaRPr lang="en-US" sz="1800" dirty="0"/>
          </a:p>
        </p:txBody>
      </p:sp>
    </p:spTree>
    <p:extLst>
      <p:ext uri="{BB962C8B-B14F-4D97-AF65-F5344CB8AC3E}">
        <p14:creationId xmlns:p14="http://schemas.microsoft.com/office/powerpoint/2010/main" val="2821619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with blue and orange lines&#10;&#10;Description automatically generated">
            <a:extLst>
              <a:ext uri="{FF2B5EF4-FFF2-40B4-BE49-F238E27FC236}">
                <a16:creationId xmlns:a16="http://schemas.microsoft.com/office/drawing/2014/main" id="{998D7F33-374C-F8ED-ACE9-AFC3A8C90732}"/>
              </a:ext>
            </a:extLst>
          </p:cNvPr>
          <p:cNvPicPr>
            <a:picLocks noChangeAspect="1"/>
          </p:cNvPicPr>
          <p:nvPr/>
        </p:nvPicPr>
        <p:blipFill>
          <a:blip r:embed="rId2"/>
          <a:stretch>
            <a:fillRect/>
          </a:stretch>
        </p:blipFill>
        <p:spPr>
          <a:xfrm>
            <a:off x="643465" y="1559263"/>
            <a:ext cx="6909479" cy="3748391"/>
          </a:xfrm>
          <a:prstGeom prst="roundRect">
            <a:avLst>
              <a:gd name="adj" fmla="val 298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2" name="Picture 11">
            <a:extLst>
              <a:ext uri="{FF2B5EF4-FFF2-40B4-BE49-F238E27FC236}">
                <a16:creationId xmlns:a16="http://schemas.microsoft.com/office/drawing/2014/main" id="{E3265C2A-0A58-43AD-A406-8F4478E287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45AB8C8-3811-ADA6-B4A7-DCF2A61AA656}"/>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600" cap="none" dirty="0">
                <a:solidFill>
                  <a:srgbClr val="0E0E0E"/>
                </a:solidFill>
                <a:effectLst/>
              </a:rPr>
              <a:t>This graph shows application usage over time, specifically highlighting Mode and Google Sheets. Mode, an SQL custom report/dashboard platform, saw increased use after my job title change in June 2022, reflecting a shift toward data analysis. Prior to this transition, Google Sheets was primarily used to track customer status in the funnel. After June, as responsibilities shifted, Google Sheets was repurposed for analytics and data audit activities.</a:t>
            </a:r>
          </a:p>
          <a:p>
            <a:pPr marL="0" indent="0">
              <a:lnSpc>
                <a:spcPct val="110000"/>
              </a:lnSpc>
              <a:buNone/>
            </a:pPr>
            <a:endParaRPr lang="en-US" sz="1700" dirty="0"/>
          </a:p>
        </p:txBody>
      </p:sp>
    </p:spTree>
    <p:extLst>
      <p:ext uri="{BB962C8B-B14F-4D97-AF65-F5344CB8AC3E}">
        <p14:creationId xmlns:p14="http://schemas.microsoft.com/office/powerpoint/2010/main" val="1033657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aph of a graph&#10;&#10;Description automatically generated with medium confidence">
            <a:extLst>
              <a:ext uri="{FF2B5EF4-FFF2-40B4-BE49-F238E27FC236}">
                <a16:creationId xmlns:a16="http://schemas.microsoft.com/office/drawing/2014/main" id="{5C280E69-8B07-83A5-F6E5-58EFAFF997E9}"/>
              </a:ext>
            </a:extLst>
          </p:cNvPr>
          <p:cNvPicPr>
            <a:picLocks noChangeAspect="1"/>
          </p:cNvPicPr>
          <p:nvPr/>
        </p:nvPicPr>
        <p:blipFill>
          <a:blip r:embed="rId2"/>
          <a:stretch>
            <a:fillRect/>
          </a:stretch>
        </p:blipFill>
        <p:spPr>
          <a:xfrm>
            <a:off x="5248643" y="1662681"/>
            <a:ext cx="6299887" cy="3417688"/>
          </a:xfrm>
          <a:prstGeom prst="rect">
            <a:avLst/>
          </a:prstGeom>
        </p:spPr>
      </p:pic>
      <p:pic>
        <p:nvPicPr>
          <p:cNvPr id="51" name="Picture 50">
            <a:extLst>
              <a:ext uri="{FF2B5EF4-FFF2-40B4-BE49-F238E27FC236}">
                <a16:creationId xmlns:a16="http://schemas.microsoft.com/office/drawing/2014/main" id="{00E374F5-52B2-4260-8B1C-54237931F0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45AB8C8-3811-ADA6-B4A7-DCF2A61AA656}"/>
              </a:ext>
            </a:extLst>
          </p:cNvPr>
          <p:cNvSpPr>
            <a:spLocks noGrp="1"/>
          </p:cNvSpPr>
          <p:nvPr>
            <p:ph sz="quarter" idx="13"/>
          </p:nvPr>
        </p:nvSpPr>
        <p:spPr>
          <a:xfrm>
            <a:off x="913774" y="2367092"/>
            <a:ext cx="3740509" cy="3881309"/>
          </a:xfrm>
        </p:spPr>
        <p:txBody>
          <a:bodyPr>
            <a:normAutofit/>
          </a:bodyPr>
          <a:lstStyle/>
          <a:p>
            <a:pPr marL="0" indent="0">
              <a:buNone/>
            </a:pPr>
            <a:r>
              <a:rPr lang="en-US" sz="1600" cap="none" dirty="0">
                <a:solidFill>
                  <a:srgbClr val="0E0E0E"/>
                </a:solidFill>
                <a:effectLst/>
              </a:rPr>
              <a:t>This graph shows how focus work areas like Customer Relations, Operations and Analytics evolved over the years. The stacked bars highlight changes in the distribution of time spent on these activities, offering insights into the shifting nature of my responsibilities. This visualization helps illustrate how my focus transitioned from general collection of different tasks to more data-driven and specialized analytical responsibilities, particularly following the role change in 2022.</a:t>
            </a:r>
          </a:p>
          <a:p>
            <a:pPr marL="0" indent="0">
              <a:buNone/>
            </a:pPr>
            <a:endParaRPr lang="en-US" sz="1800" dirty="0"/>
          </a:p>
        </p:txBody>
      </p:sp>
    </p:spTree>
    <p:extLst>
      <p:ext uri="{BB962C8B-B14F-4D97-AF65-F5344CB8AC3E}">
        <p14:creationId xmlns:p14="http://schemas.microsoft.com/office/powerpoint/2010/main" val="3369740731"/>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204</TotalTime>
  <Words>1055</Words>
  <Application>Microsoft Macintosh PowerPoint</Application>
  <PresentationFormat>Widescreen</PresentationFormat>
  <Paragraphs>28</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.SF NS</vt:lpstr>
      <vt:lpstr>Arial</vt:lpstr>
      <vt:lpstr>Tw Cen MT</vt:lpstr>
      <vt:lpstr>Droplet</vt:lpstr>
      <vt:lpstr>Four-Year Work Trends Analysis</vt:lpstr>
      <vt:lpstr>Project goal</vt:lpstr>
      <vt:lpstr>Data Cleaning and Preparation</vt:lpstr>
      <vt:lpstr>PowerPoint Presentation</vt:lpstr>
      <vt:lpstr>PowerPoint Presentation</vt:lpstr>
      <vt:lpstr>Data Analysis and Visualization </vt:lpstr>
      <vt:lpstr>PowerPoint Presentation</vt:lpstr>
      <vt:lpstr>PowerPoint Presentation</vt:lpstr>
      <vt:lpstr>PowerPoint Presentation</vt:lpstr>
      <vt:lpstr>Interactive Data Visualization with Tableau </vt:lpstr>
      <vt:lpstr>PowerPoint Presentation</vt:lpstr>
      <vt:lpstr>PowerPoint Presentation</vt:lpstr>
      <vt:lpstr>PowerPoint Presentation</vt:lpstr>
      <vt:lpstr>Key Takeaways and Insights</vt:lpstr>
      <vt:lpstr>Conclusion: Demonstrating Analytical Expertise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Mark Fioca</dc:creator>
  <cp:lastModifiedBy>Mark Fioca</cp:lastModifiedBy>
  <cp:revision>4</cp:revision>
  <dcterms:created xsi:type="dcterms:W3CDTF">2024-09-09T14:43:50Z</dcterms:created>
  <dcterms:modified xsi:type="dcterms:W3CDTF">2024-09-09T18:08:46Z</dcterms:modified>
</cp:coreProperties>
</file>

<file path=docProps/thumbnail.jpeg>
</file>